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9179D836-35B4-E916-B783-C5D19D6F1E13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2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9179D836-35B4-E916-B783-C5D19D6F1E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95574A40-6C43-6ABD-786E-0DBE055C75B3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43A047"/>
                    </a:solidFill>
                    <a:effectLst/>
                  </a:rPr>
                  <a:t>30</a:t>
                </a:r>
                <a:r>
                  <a:rPr lang="en-US" dirty="0">
                    <a:effectLst/>
                  </a:rPr>
                  <a:t> = 10 ÷</a:t>
                </a:r>
                <a:r>
                  <a:rPr lang="en-GB" dirty="0">
                    <a:effectLst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95574A40-6C43-6ABD-786E-0DBE055C75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2ABC906-1FE6-BE59-C27E-752CF48EC0B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84.12 + 15.88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B7DBBC7D-A74A-09D9-590B-88D88B1A8864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3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B7DBBC7D-A74A-09D9-590B-88D88B1A88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F7136C22-2172-39C7-012A-4C5B3F180CA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64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F7136C22-2172-39C7-012A-4C5B3F180C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4CF4BDB-11F3-5EC5-6CBD-3D223129ADC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= </a:t>
            </a:r>
            <a:r>
              <a:rPr lang="en-US" dirty="0">
                <a:solidFill>
                  <a:srgbClr val="43A047"/>
                </a:solidFill>
                <a:effectLst/>
              </a:rPr>
              <a:t>38.67</a:t>
            </a:r>
            <a:r>
              <a:rPr lang="en-US" dirty="0">
                <a:effectLst/>
              </a:rPr>
              <a:t> + 61.33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4FDC6CDA-9FA3-6632-E791-F4AD89D1798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75.45</a:t>
            </a:r>
            <a:r>
              <a:rPr lang="en-US" dirty="0">
                <a:effectLst/>
              </a:rPr>
              <a:t> − 28.67 = 46.78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÷ 5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12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+ 50.44 = 100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b="1" dirty="0"/>
                  <a:t>?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2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= 71.23 +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92.45 − 45.78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E3E684D6-F318-D2BE-72EF-0104F33080EF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50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÷ 5</a:t>
                </a:r>
                <a:endParaRPr lang="en-GB" dirty="0"/>
              </a:p>
            </p:txBody>
          </p:sp>
        </mc:Choice>
        <mc:Fallback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E3E684D6-F318-D2BE-72EF-0104F33080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B510CBB6-DEB7-CDEB-D8F3-D057B307DACD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12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72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B510CBB6-DEB7-CDEB-D8F3-D057B307DA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206153D-CBD7-6DFA-547D-DA87D68264E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49.56</a:t>
            </a:r>
            <a:r>
              <a:rPr lang="en-US" dirty="0">
                <a:effectLst/>
              </a:rPr>
              <a:t> + 50.44 = 100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ontent Placeholder 4">
                <a:extLst>
                  <a:ext uri="{FF2B5EF4-FFF2-40B4-BE49-F238E27FC236}">
                    <a16:creationId xmlns:a16="http://schemas.microsoft.com/office/drawing/2014/main" id="{F7C6169E-A334-B36E-A885-73ABBCB9D946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22</m:t>
                        </m:r>
                      </m:den>
                    </m:f>
                    <m:r>
                      <a:rPr lang="en-GB" b="0" i="1" smtClean="0">
                        <a:solidFill>
                          <a:srgbClr val="43A047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2</a:t>
                </a:r>
                <a:endParaRPr lang="en-GB" dirty="0"/>
              </a:p>
            </p:txBody>
          </p:sp>
        </mc:Choice>
        <mc:Fallback>
          <p:sp>
            <p:nvSpPr>
              <p:cNvPr id="20" name="Content Placeholder 4">
                <a:extLst>
                  <a:ext uri="{FF2B5EF4-FFF2-40B4-BE49-F238E27FC236}">
                    <a16:creationId xmlns:a16="http://schemas.microsoft.com/office/drawing/2014/main" id="{F7C6169E-A334-B36E-A885-73ABBCB9D9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5">
                <a:extLst>
                  <a:ext uri="{FF2B5EF4-FFF2-40B4-BE49-F238E27FC236}">
                    <a16:creationId xmlns:a16="http://schemas.microsoft.com/office/drawing/2014/main" id="{481A94BD-DCF9-2BE3-3A57-E55CCE78EC56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40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21" name="Content Placeholder 5">
                <a:extLst>
                  <a:ext uri="{FF2B5EF4-FFF2-40B4-BE49-F238E27FC236}">
                    <a16:creationId xmlns:a16="http://schemas.microsoft.com/office/drawing/2014/main" id="{481A94BD-DCF9-2BE3-3A57-E55CCE78EC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DAAEFD76-5EC5-32A8-317F-B77AD46F46E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= 71.23 + </a:t>
            </a:r>
            <a:r>
              <a:rPr lang="en-US" dirty="0">
                <a:solidFill>
                  <a:srgbClr val="43A047"/>
                </a:solidFill>
                <a:effectLst/>
              </a:rPr>
              <a:t>28.77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3" name="Content Placeholder 7">
            <a:extLst>
              <a:ext uri="{FF2B5EF4-FFF2-40B4-BE49-F238E27FC236}">
                <a16:creationId xmlns:a16="http://schemas.microsoft.com/office/drawing/2014/main" id="{F18CD6A9-9F95-45B9-6A0E-3846DE9B1E3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92.45 − 45.78 = </a:t>
            </a:r>
            <a:r>
              <a:rPr lang="en-US" dirty="0">
                <a:solidFill>
                  <a:srgbClr val="43A047"/>
                </a:solidFill>
                <a:effectLst/>
              </a:rPr>
              <a:t>46.67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unit fractions by whole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Division of whole numbers by a unit fraction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+ 23.89 = 80.67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3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45.67 + 32.45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89.34 −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42.22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8177F6FE-BD6F-A7FA-40CF-AE76AB77C116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8177F6FE-BD6F-A7FA-40CF-AE76AB77C1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26063732-DB88-FC44-D4A8-543B7DFB0618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35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26063732-DB88-FC44-D4A8-543B7DFB0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14CC50F-E9E3-7669-D5A9-C56D53B3E57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56.78</a:t>
            </a:r>
            <a:r>
              <a:rPr lang="en-US" dirty="0">
                <a:effectLst/>
              </a:rPr>
              <a:t> + 23.89 = 80.67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55FAE5A2-56AA-48D6-4919-08760756F799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3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55FAE5A2-56AA-48D6-4919-08760756F7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0453862-C4F1-1E30-C8C6-6E267282A1E0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30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0453862-C4F1-1E30-C8C6-6E267282A1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7656C2C-4E1D-978C-B7A8-219D91D47C0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45.67 + 32.45 = </a:t>
            </a:r>
            <a:r>
              <a:rPr lang="en-US" dirty="0">
                <a:solidFill>
                  <a:srgbClr val="43A047"/>
                </a:solidFill>
                <a:effectLst/>
              </a:rPr>
              <a:t>78.12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822678BF-4307-B5A6-EFDB-E2498B6FF74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89.34 − </a:t>
            </a:r>
            <a:r>
              <a:rPr lang="en-US" dirty="0">
                <a:solidFill>
                  <a:srgbClr val="43A047"/>
                </a:solidFill>
                <a:effectLst/>
              </a:rPr>
              <a:t>47.12</a:t>
            </a:r>
            <a:r>
              <a:rPr lang="en-US" dirty="0">
                <a:effectLst/>
              </a:rPr>
              <a:t> = 42.22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5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b="1" dirty="0"/>
                  <a:t>?</a:t>
                </a:r>
                <a:r>
                  <a:rPr lang="en-US" dirty="0">
                    <a:effectLst/>
                  </a:rPr>
                  <a:t> = 8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73.12 + 24.89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2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64.89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78.45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55.22 =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− 36.23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D2C03D5-8627-80D6-A48F-77E631C26535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5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D2C03D5-8627-80D6-A48F-77E631C265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0C4DCD38-E448-06E2-36B9-30894FA0D6E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43A047"/>
                    </a:solidFill>
                    <a:effectLst/>
                  </a:rPr>
                  <a:t>64</a:t>
                </a:r>
                <a:r>
                  <a:rPr lang="en-US" dirty="0">
                    <a:effectLst/>
                  </a:rPr>
                  <a:t> = 8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0C4DCD38-E448-06E2-36B9-30894FA0D6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AD1CBEE-0A0F-4D08-C01A-5C9B08EBCFF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73.12 + 24.89 = </a:t>
            </a:r>
            <a:r>
              <a:rPr lang="en-US" dirty="0">
                <a:solidFill>
                  <a:srgbClr val="43A047"/>
                </a:solidFill>
                <a:effectLst/>
              </a:rPr>
              <a:t>98.01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F464047-3247-D4C9-F63D-BC92DDE1299B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2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F464047-3247-D4C9-F63D-BC92DDE129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ABAA940-278B-2B2F-AAA4-02842CECF0FF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42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ABAA940-278B-2B2F-AAA4-02842CECF0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B938610D-21D5-D8B1-A1D3-61FE0F1F0FB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64.89 + </a:t>
            </a:r>
            <a:r>
              <a:rPr lang="en-US" dirty="0">
                <a:solidFill>
                  <a:srgbClr val="43A047"/>
                </a:solidFill>
                <a:effectLst/>
              </a:rPr>
              <a:t>13.56</a:t>
            </a:r>
            <a:r>
              <a:rPr lang="en-US" dirty="0">
                <a:effectLst/>
              </a:rPr>
              <a:t> = 78.45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49DC7A2F-4072-02A5-C057-384C79F9BE1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55.22 = </a:t>
            </a:r>
            <a:r>
              <a:rPr lang="en-US" dirty="0">
                <a:solidFill>
                  <a:srgbClr val="43A047"/>
                </a:solidFill>
                <a:effectLst/>
              </a:rPr>
              <a:t>91.45</a:t>
            </a:r>
            <a:r>
              <a:rPr lang="en-US" dirty="0">
                <a:effectLst/>
              </a:rPr>
              <a:t> − 36.23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3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99.34 =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+ 31.45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53.78 + 46.12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88.34 −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45.13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7C75C32D-07BF-24CC-D289-3AC9AB794DA5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3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7C75C32D-07BF-24CC-D289-3AC9AB794D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8A6C694-9563-2CE8-EC39-2E89733430F9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36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8A6C694-9563-2CE8-EC39-2E89733430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8C5715A-BEAC-FDE0-950D-593CD37B76E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99.34 = </a:t>
            </a:r>
            <a:r>
              <a:rPr lang="en-US" dirty="0">
                <a:solidFill>
                  <a:srgbClr val="43A047"/>
                </a:solidFill>
                <a:effectLst/>
              </a:rPr>
              <a:t>67.89</a:t>
            </a:r>
            <a:r>
              <a:rPr lang="en-US" dirty="0">
                <a:effectLst/>
              </a:rPr>
              <a:t> + 31.45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7E6E410-68BB-6AD9-0502-6163B3CFB4B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7E6E410-68BB-6AD9-0502-6163B3CFB4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4B77160-0C1F-8865-73C5-829BABF926C7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14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4B77160-0C1F-8865-73C5-829BABF926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5123BD5-82A7-3F22-CB6B-BE06BCFBC07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99.9</a:t>
            </a:r>
            <a:r>
              <a:rPr lang="en-US" dirty="0">
                <a:effectLst/>
              </a:rPr>
              <a:t> = 53.78 + 46.12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F106A93-4CA4-2315-0C04-12DDED2B4ED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88.34 − </a:t>
            </a:r>
            <a:r>
              <a:rPr lang="en-US" dirty="0">
                <a:solidFill>
                  <a:srgbClr val="43A047"/>
                </a:solidFill>
                <a:effectLst/>
              </a:rPr>
              <a:t>43.21</a:t>
            </a:r>
            <a:r>
              <a:rPr lang="en-US" dirty="0">
                <a:effectLst/>
              </a:rPr>
              <a:t> = 45.13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2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b="1" dirty="0"/>
                  <a:t>?</a:t>
                </a:r>
                <a:r>
                  <a:rPr lang="en-US" dirty="0">
                    <a:effectLst/>
                  </a:rPr>
                  <a:t> = 10 ÷</a:t>
                </a:r>
                <a:r>
                  <a:rPr lang="en-GB" dirty="0">
                    <a:effectLst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84.12 + 15.88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3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=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+ 61.33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− 28.67 = 46.78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448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2024-11-07T03:15:28Z</dcterms:modified>
</cp:coreProperties>
</file>